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3" r:id="rId2"/>
    <p:sldId id="266" r:id="rId3"/>
    <p:sldId id="258" r:id="rId4"/>
    <p:sldId id="275" r:id="rId5"/>
    <p:sldId id="267" r:id="rId6"/>
    <p:sldId id="261" r:id="rId7"/>
    <p:sldId id="278" r:id="rId8"/>
    <p:sldId id="279" r:id="rId9"/>
    <p:sldId id="280" r:id="rId10"/>
    <p:sldId id="271" r:id="rId11"/>
    <p:sldId id="272" r:id="rId12"/>
    <p:sldId id="262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A08A-9A1F-4955-8FD0-B0B9E5F23466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CB439-60B8-4A88-BF65-D1D804CB1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44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6495-8E0C-22CB-FDEE-0F55F2B2E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95462-193D-E968-879E-05E9F5552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6AC70-95EB-D4C3-C8C3-ED9818C4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C55CD-9A69-18D7-C1AF-09BBB6C1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61923-AAF7-D5A6-DA7C-242FD234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2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6B0A-BF85-2156-27A7-7E789199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D9B10-16F1-6C28-128B-7F01D2168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CB7E6-F397-71B9-88A2-92A0348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209F1-0050-2A6A-670C-8180F493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E212E-5F11-0D68-CE01-BFDAD451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031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79E4E-3D6C-19E3-4789-5AD0117AB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EEBEB-AB90-1E64-9C29-C90507654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19837-62CC-F369-9C89-B97151B0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C6BA-7053-5CE3-9052-F60075B7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E6FBB-901E-DE6D-63F2-EDFB2185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773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01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3934264" y="1555261"/>
            <a:ext cx="853441" cy="853441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1" y="1"/>
            <a:ext cx="2489199" cy="2489199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3C0C18-3CFA-482C-8E5E-2A541D4A1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584200"/>
            <a:ext cx="4968876" cy="5651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4482610"/>
            <a:ext cx="5088596" cy="17530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584200"/>
            <a:ext cx="5088596" cy="3777761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62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03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 dirty="0"/>
              <a:t>PRESENTATION TITLE</a:t>
            </a:r>
            <a:endParaRPr lang="en-ID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4" cy="1130300"/>
          </a:xfrm>
        </p:spPr>
        <p:txBody>
          <a:bodyPr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0401" y="266118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 dirty="0"/>
              <a:t>.</a:t>
            </a:r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91ED00FF-B5D4-9139-FAB1-607CBFF0B46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60401" y="196952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1</a:t>
            </a:r>
            <a:endParaRPr lang="en-ID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7825" y="196952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20F892AB-B6DD-B000-8809-C7A93C98D8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1" y="381357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 dirty="0"/>
              <a:t>.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76702FDD-660A-3DD1-C106-80008123F2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1" y="312191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2</a:t>
            </a:r>
            <a:endParaRPr lang="en-ID" dirty="0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06478A75-7F2E-BB1A-0623-BAEFE948BD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47825" y="312191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E6399FA2-1FBD-8D70-4315-AC80DAFD64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01" y="496596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 dirty="0"/>
              <a:t>.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E7387AA2-D883-A77C-82D9-7C00F0A699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401" y="427430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3</a:t>
            </a:r>
            <a:endParaRPr lang="en-ID" dirty="0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C88D071C-7507-6673-548F-CECD00702B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47825" y="427430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3B624F81-0DB5-CA71-483A-84F52F13A3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401" y="6118358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 dirty="0"/>
              <a:t>.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98A7562F-F021-5D4D-CADA-E6AE9B8FC5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401" y="5426694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4</a:t>
            </a:r>
            <a:endParaRPr lang="en-ID" dirty="0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F1993993-B9A1-FE6D-5EEC-E2C8ADA46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647825" y="5426692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A6A9DE62-0C77-9512-217F-99617B6A54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57926" y="266118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 dirty="0"/>
              <a:t>.</a:t>
            </a:r>
          </a:p>
        </p:txBody>
      </p:sp>
      <p:sp>
        <p:nvSpPr>
          <p:cNvPr id="71" name="Text Placeholder 29">
            <a:extLst>
              <a:ext uri="{FF2B5EF4-FFF2-40B4-BE49-F238E27FC236}">
                <a16:creationId xmlns:a16="http://schemas.microsoft.com/office/drawing/2014/main" id="{A366FAD5-AA45-194C-35F9-E2D7F594BE2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7926" y="196952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5</a:t>
            </a:r>
            <a:endParaRPr lang="en-ID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FFBB07BF-00AD-8A53-6392-5E7BB40FC9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45350" y="1969523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CF48C37-AA04-3387-42C2-A3A23D125D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7926" y="381357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 dirty="0"/>
              <a:t>.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FCDAA2EB-5ACB-D01E-021F-B62785E12DE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7926" y="312191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6</a:t>
            </a:r>
            <a:endParaRPr lang="en-ID" dirty="0"/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F4687896-E15B-B9A2-BAF7-54E4BFE642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45350" y="3121913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CD3AA8AF-0F2A-EADB-EA5A-CFE43A3F8D4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7926" y="496596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 dirty="0"/>
              <a:t>.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30B182A3-3FA5-BE2D-6873-FC3637C37D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57926" y="427430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7</a:t>
            </a:r>
            <a:endParaRPr lang="en-ID" dirty="0"/>
          </a:p>
        </p:txBody>
      </p:sp>
      <p:sp>
        <p:nvSpPr>
          <p:cNvPr id="80" name="Text Placeholder 29">
            <a:extLst>
              <a:ext uri="{FF2B5EF4-FFF2-40B4-BE49-F238E27FC236}">
                <a16:creationId xmlns:a16="http://schemas.microsoft.com/office/drawing/2014/main" id="{017950ED-51BC-393E-5757-D0B6DE76046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245350" y="4274303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82" name="Text Placeholder 29">
            <a:extLst>
              <a:ext uri="{FF2B5EF4-FFF2-40B4-BE49-F238E27FC236}">
                <a16:creationId xmlns:a16="http://schemas.microsoft.com/office/drawing/2014/main" id="{AB9EFCBC-12A6-8901-89B1-D62540504CC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57926" y="6118358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 dirty="0"/>
              <a:t>.</a:t>
            </a:r>
          </a:p>
        </p:txBody>
      </p:sp>
      <p:sp>
        <p:nvSpPr>
          <p:cNvPr id="83" name="Text Placeholder 29">
            <a:extLst>
              <a:ext uri="{FF2B5EF4-FFF2-40B4-BE49-F238E27FC236}">
                <a16:creationId xmlns:a16="http://schemas.microsoft.com/office/drawing/2014/main" id="{CB7BA248-536C-B6CB-8E15-B9788815D9F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57926" y="5426694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 dirty="0"/>
              <a:t>8</a:t>
            </a:r>
          </a:p>
        </p:txBody>
      </p:sp>
      <p:sp>
        <p:nvSpPr>
          <p:cNvPr id="84" name="Text Placeholder 29">
            <a:extLst>
              <a:ext uri="{FF2B5EF4-FFF2-40B4-BE49-F238E27FC236}">
                <a16:creationId xmlns:a16="http://schemas.microsoft.com/office/drawing/2014/main" id="{74CFEEFF-A93A-2AE5-0751-8E40A9C6FF7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245350" y="5426692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9713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Text Box T2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FB1061-563E-2AD7-21A5-0726FC80557C}"/>
              </a:ext>
            </a:extLst>
          </p:cNvPr>
          <p:cNvSpPr/>
          <p:nvPr userDrawn="1"/>
        </p:nvSpPr>
        <p:spPr>
          <a:xfrm>
            <a:off x="7416800" y="2122260"/>
            <a:ext cx="3088640" cy="473573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191248" cy="1325563"/>
          </a:xfrm>
        </p:spPr>
        <p:txBody>
          <a:bodyPr anchor="t">
            <a:noAutofit/>
          </a:bodyPr>
          <a:lstStyle>
            <a:lvl1pPr>
              <a:defRPr sz="440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816013"/>
            <a:ext cx="5181600" cy="61298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3789000"/>
            <a:ext cx="5181600" cy="248433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2125" y="1"/>
            <a:ext cx="4079874" cy="6858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71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Text Boxes T2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2" y="584200"/>
            <a:ext cx="10210796" cy="13255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0604" y="2816014"/>
            <a:ext cx="2996982" cy="61298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7509" y="2816014"/>
            <a:ext cx="2996982" cy="61298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4418" y="2816014"/>
            <a:ext cx="2996982" cy="61298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7190" y="3789000"/>
            <a:ext cx="2996982" cy="248480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95804" y="3789000"/>
            <a:ext cx="2996982" cy="248480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4417" y="3789000"/>
            <a:ext cx="2996982" cy="248480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6D6C6E-0AF7-097B-00D3-B11D4ABCF056}"/>
              </a:ext>
            </a:extLst>
          </p:cNvPr>
          <p:cNvGrpSpPr/>
          <p:nvPr userDrawn="1"/>
        </p:nvGrpSpPr>
        <p:grpSpPr>
          <a:xfrm>
            <a:off x="11299825" y="584994"/>
            <a:ext cx="304800" cy="87880"/>
            <a:chOff x="587375" y="584994"/>
            <a:chExt cx="304800" cy="8788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194A3A8-0C54-0EBA-32C0-1287477894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7375" y="584994"/>
              <a:ext cx="304800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0BA16B-ED19-CA06-B3D9-88434DB529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7375" y="672874"/>
              <a:ext cx="304800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387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ext Boxes T2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5999" y="-9565"/>
            <a:ext cx="4068763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81" y="796698"/>
            <a:ext cx="6937543" cy="1325563"/>
          </a:xfrm>
        </p:spPr>
        <p:txBody>
          <a:bodyPr anchor="t">
            <a:noAutofit/>
          </a:bodyPr>
          <a:lstStyle>
            <a:lvl1pPr>
              <a:defRPr sz="4400">
                <a:latin typeface="+mj-lt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12" y="0"/>
            <a:ext cx="4068763" cy="684843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3844" y="2816013"/>
            <a:ext cx="3015979" cy="612569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06240" y="3789000"/>
            <a:ext cx="3015979" cy="248480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9239" y="3789000"/>
            <a:ext cx="3015979" cy="248480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69239" y="2816013"/>
            <a:ext cx="3015979" cy="612569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E1DFAB-28D8-B5CE-CCCD-D0320800EDE8}"/>
              </a:ext>
            </a:extLst>
          </p:cNvPr>
          <p:cNvGrpSpPr/>
          <p:nvPr userDrawn="1"/>
        </p:nvGrpSpPr>
        <p:grpSpPr>
          <a:xfrm>
            <a:off x="11299825" y="584994"/>
            <a:ext cx="304800" cy="87880"/>
            <a:chOff x="587375" y="584994"/>
            <a:chExt cx="304800" cy="8788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F2AE28-EF8D-C600-D3CF-2C5F4251A2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7375" y="584994"/>
              <a:ext cx="304800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26DCEE2-5821-0543-5382-BBE1D8D60E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7375" y="672874"/>
              <a:ext cx="304800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869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E89D-2473-A0B2-D835-2DDAC585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04BC-C33B-4FA5-7A76-D1439510F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F100C-CCA2-9238-EFFC-656B62A7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E2FDE-CCE9-A458-123C-214CBC4A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F7DA1-7424-D30D-BE1B-3EDAE8D4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99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3050-E421-3E95-BB26-41FCE49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E4CB8-8914-C03B-25B3-A09BC8767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7BFD-8B38-677B-7F52-C03B7552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7DD1B-D34F-02D2-580B-88DBF8B2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4E2F4-18E4-7D12-759F-3F208250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06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F97F-D29D-A9C0-1984-4BBD6ACF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EAA2E-DA7B-8A55-F77D-F861348FA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83906-814B-7F58-7E43-E1359316D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6DFDB-0166-19E2-5D19-59FFB37BF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352A3-F89E-F6BB-6D26-B6F1AB15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7FECF-9E76-C61D-BD1E-19BAC880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58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63C4-3815-6CC1-C74A-0D728A0D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5AD57-2B17-5089-4641-0615D8086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5D35F-4766-18C0-F0B0-A5C5A8437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7AA3E-C4A1-0B56-C42B-272D1D9E6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703DB-85B0-4B6E-F9B5-051DAF57B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E6F29-E038-0003-3DB1-906DEE81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044B3-780E-34C8-8DA8-DC0E8C83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5F5C6-463F-AD79-664B-9EAE1F06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97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6AA4-E1B0-008F-9EAF-C7750438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F3336-538C-9B00-A5EE-DBA2A298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74B27-8F59-3941-7308-C7D644EB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DDFF0-F90D-7699-7440-40FC94D7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7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0AE70-6933-D88F-A8E1-BE71C0C3E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6628D-52EF-B9A1-9CAB-19C404B4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EF5CB-73D9-DB8C-E05A-253CEF06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98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85A6-7664-6438-6883-6ABD7D65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AFCF-8AF1-BE42-D440-DC472A3C2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2D3E2-3691-E316-A696-1B08461CC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1C1BB-E03D-C44E-3980-4A778D6A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431CE-3628-FFA7-D4F2-4202A009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E64A3-B514-34B8-1E85-A27C118E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23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A62C-2049-D00D-8C4A-355F3945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C85521-C6FE-6CC5-9754-0BCA2FE0E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26648-9BDC-2068-53C4-D4D442711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19715-9FF9-4F17-3504-D8F0D87C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79E77-DD95-3254-95D4-2A794586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9FBF3-9AB6-D343-69A8-BE50FB4A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65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FF608-542F-C379-16DF-17A1F230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7252D-6E72-4578-1FAB-934FED944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7FF96-37BB-8548-92C4-1D6BC9254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A9873-63A7-4B00-B4E4-7E5A937C88FE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37248-23EE-6A89-B3C9-817826CCA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3DE6-9CCF-6F02-D80B-B1929E745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6BA5-539C-4CFD-9712-CE91725F8B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05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E0F9070-A113-F028-2F2D-C241FA6F4E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693" r="20693"/>
          <a:stretch>
            <a:fillRect/>
          </a:stretch>
        </p:blipFill>
        <p:spPr>
          <a:xfrm>
            <a:off x="6095999" y="137652"/>
            <a:ext cx="4968876" cy="660932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463F3-0176-3C3D-85BD-585ABCEB77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 Member:</a:t>
            </a:r>
          </a:p>
          <a:p>
            <a:r>
              <a:rPr lang="en-US" dirty="0"/>
              <a:t>              </a:t>
            </a:r>
            <a:r>
              <a:rPr lang="en-US" dirty="0" err="1"/>
              <a:t>Shobhanaa</a:t>
            </a:r>
            <a:r>
              <a:rPr lang="en-US" dirty="0"/>
              <a:t> R</a:t>
            </a:r>
          </a:p>
          <a:p>
            <a:r>
              <a:rPr lang="en-US" dirty="0"/>
              <a:t>              Kiruthik Arun S</a:t>
            </a:r>
          </a:p>
          <a:p>
            <a:r>
              <a:rPr lang="en-US" dirty="0"/>
              <a:t>              </a:t>
            </a:r>
            <a:r>
              <a:rPr lang="en-US" dirty="0" err="1"/>
              <a:t>Deepaswetha</a:t>
            </a:r>
            <a:endParaRPr lang="en-US" dirty="0"/>
          </a:p>
          <a:p>
            <a:r>
              <a:rPr lang="en-US" dirty="0"/>
              <a:t>
Mentor : Suramya Biswas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FD4D4-6175-571E-354A-A57B6698A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569" y="643192"/>
            <a:ext cx="5088596" cy="377776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Expense Management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EFCCF-4B59-439F-A77C-76DF605B6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Expense Management System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0A9C2-C169-8079-A921-C6D118452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1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223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DAF6-1B08-5707-5E27-8492DF7C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Future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Enhancements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A1B60-292F-A7C9-7F3A-0FFBC366D2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56014"/>
            <a:ext cx="5181600" cy="612986"/>
          </a:xfrm>
        </p:spPr>
        <p:txBody>
          <a:bodyPr/>
          <a:lstStyle/>
          <a:p>
            <a:r>
              <a:rPr lang="en-IN" sz="2400" dirty="0"/>
              <a:t>Future Enhancements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B1C85-CE81-7F64-5015-8E17AD550A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3199065"/>
            <a:ext cx="5181600" cy="24843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integration of AI in </a:t>
            </a:r>
            <a:r>
              <a:rPr lang="en-US" sz="2000" dirty="0"/>
              <a:t>report generation </a:t>
            </a:r>
            <a:r>
              <a:rPr lang="en-US" dirty="0"/>
              <a:t>is set to enhance efficiency. Upcoming features will focus on data analysis, automatic synthesis, and customization capabilities, streamlining workflows significantly.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Budgeting can also be implemented</a:t>
            </a:r>
          </a:p>
          <a:p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3949A9F-5141-3F72-77A0-ABA235739C5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8600" r="28600"/>
          <a:stretch>
            <a:fillRect/>
          </a:stretch>
        </p:blipFill>
        <p:spPr>
          <a:xfrm>
            <a:off x="7345208" y="0"/>
            <a:ext cx="4079874" cy="6858000"/>
          </a:xfrm>
        </p:spPr>
      </p:pic>
    </p:spTree>
    <p:extLst>
      <p:ext uri="{BB962C8B-B14F-4D97-AF65-F5344CB8AC3E}">
        <p14:creationId xmlns:p14="http://schemas.microsoft.com/office/powerpoint/2010/main" val="400470192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A13C1-075D-9A5D-02F2-71518C9D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3" y="518906"/>
            <a:ext cx="6937543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Scalability &amp; Flexibility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39C401-6A49-2010-4717-83A4FF20D9C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7721" r="27721"/>
          <a:stretch>
            <a:fillRect/>
          </a:stretch>
        </p:blipFill>
        <p:spPr>
          <a:xfrm>
            <a:off x="7287493" y="19397"/>
            <a:ext cx="4068763" cy="684843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B3CB1-9DED-EF6B-7911-9C58CCD870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3" y="3550786"/>
            <a:ext cx="3015979" cy="612569"/>
          </a:xfrm>
        </p:spPr>
        <p:txBody>
          <a:bodyPr/>
          <a:lstStyle/>
          <a:p>
            <a:r>
              <a:rPr lang="en-IN" sz="2400" dirty="0"/>
              <a:t>System Scalability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DEFC8-C24E-4C8E-5B04-B4A1C6A91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1274" y="4330111"/>
            <a:ext cx="5864104" cy="2484800"/>
          </a:xfrm>
        </p:spPr>
        <p:txBody>
          <a:bodyPr/>
          <a:lstStyle/>
          <a:p>
            <a:r>
              <a:rPr lang="en-US" sz="2000" dirty="0"/>
              <a:t>The system can accommodate increasing data loads efficiently with minimal downtime. This scalability ensures ongoing operations and enhances user experience without compromising performance.</a:t>
            </a:r>
            <a:endParaRPr lang="en-IN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442690-DBFF-963E-A685-AE3CE84CC7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7346" y="2136810"/>
            <a:ext cx="6009563" cy="2484800"/>
          </a:xfrm>
        </p:spPr>
        <p:txBody>
          <a:bodyPr/>
          <a:lstStyle/>
          <a:p>
            <a:r>
              <a:rPr lang="en-US" sz="2000" dirty="0"/>
              <a:t>The flexible structure allows integration with mobile platforms. Users can access reports on-the-go, optimizing productivity and adapting to various user needs.</a:t>
            </a:r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1F096E-1C6E-8443-3BA5-E5E1E017FB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7347" y="1472293"/>
            <a:ext cx="3015979" cy="612569"/>
          </a:xfrm>
        </p:spPr>
        <p:txBody>
          <a:bodyPr/>
          <a:lstStyle/>
          <a:p>
            <a:r>
              <a:rPr lang="en-IN" sz="2400" dirty="0"/>
              <a:t>Mobile App Features</a:t>
            </a:r>
          </a:p>
        </p:txBody>
      </p:sp>
    </p:spTree>
    <p:extLst>
      <p:ext uri="{BB962C8B-B14F-4D97-AF65-F5344CB8AC3E}">
        <p14:creationId xmlns:p14="http://schemas.microsoft.com/office/powerpoint/2010/main" val="142376867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8ABC-A9C5-CFB4-98CD-072D394E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815" y="1445627"/>
            <a:ext cx="6191248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C8F5C-774D-719A-541F-047CC80CB4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0815" y="2451814"/>
            <a:ext cx="5181600" cy="2484336"/>
          </a:xfrm>
        </p:spPr>
        <p:txBody>
          <a:bodyPr/>
          <a:lstStyle/>
          <a:p>
            <a:r>
              <a:rPr lang="en-US" sz="1800" dirty="0"/>
              <a:t>In conclusion, the expense management system enhances financial oversight and controls the users by managing the amount spent by them and help them to make the productive use of their earnings</a:t>
            </a:r>
            <a:endParaRPr lang="en-IN" sz="18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20F2A4E-7E2B-D863-5991-2F0A3D8579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30170" r="30170"/>
          <a:stretch>
            <a:fillRect/>
          </a:stretch>
        </p:blipFill>
        <p:spPr>
          <a:xfrm>
            <a:off x="7128898" y="0"/>
            <a:ext cx="4079874" cy="6858000"/>
          </a:xfrm>
        </p:spPr>
      </p:pic>
    </p:spTree>
    <p:extLst>
      <p:ext uri="{BB962C8B-B14F-4D97-AF65-F5344CB8AC3E}">
        <p14:creationId xmlns:p14="http://schemas.microsoft.com/office/powerpoint/2010/main" val="326326206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63BAFC1-5EA9-B9C0-9551-37955F7F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840" y="0"/>
            <a:ext cx="4572000" cy="68580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6BA4E982-D3FA-2877-0545-E8F25E4AE5CC}"/>
              </a:ext>
            </a:extLst>
          </p:cNvPr>
          <p:cNvSpPr/>
          <p:nvPr/>
        </p:nvSpPr>
        <p:spPr>
          <a:xfrm>
            <a:off x="698103" y="2666901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6600" kern="0" spc="-7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You!</a:t>
            </a:r>
            <a:endParaRPr lang="en-US" sz="66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9528F83E-5DC3-24B5-13E7-7A0EA23E93E2}"/>
              </a:ext>
            </a:extLst>
          </p:cNvPr>
          <p:cNvSpPr/>
          <p:nvPr/>
        </p:nvSpPr>
        <p:spPr>
          <a:xfrm>
            <a:off x="1681329" y="3604419"/>
            <a:ext cx="6223794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your attention! </a:t>
            </a:r>
            <a:endParaRPr lang="en-US" sz="1542" dirty="0"/>
          </a:p>
        </p:txBody>
      </p:sp>
    </p:spTree>
    <p:extLst>
      <p:ext uri="{BB962C8B-B14F-4D97-AF65-F5344CB8AC3E}">
        <p14:creationId xmlns:p14="http://schemas.microsoft.com/office/powerpoint/2010/main" val="211714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15C908-C4A2-2BE8-BAE3-74F7AB8B1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Expense Management System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17B92-856D-FBBE-AB88-4A49AC6DC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2</a:t>
            </a:fld>
            <a:endParaRPr lang="en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270061-F007-6435-BED3-DE16B123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6C4B7-BA0A-1B81-C706-851B51D6C0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732" y="2661189"/>
            <a:ext cx="787400" cy="11830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671365-C936-4705-D067-84EB2B89D4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51732" y="1969525"/>
            <a:ext cx="787399" cy="649030"/>
          </a:xfrm>
        </p:spPr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A8BF0A-038C-9119-5FFB-0A92907946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39156" y="1969523"/>
            <a:ext cx="3819525" cy="649030"/>
          </a:xfrm>
        </p:spPr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7CEE1F-7A87-940D-AE32-C8CC29FEE83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1732" y="3813579"/>
            <a:ext cx="787400" cy="118307"/>
          </a:xfrm>
        </p:spPr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B79F3E-9A44-B431-8E97-1C1E416BC58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51732" y="3121915"/>
            <a:ext cx="787399" cy="649030"/>
          </a:xfrm>
        </p:spPr>
        <p:txBody>
          <a:bodyPr/>
          <a:lstStyle/>
          <a:p>
            <a:r>
              <a:rPr lang="en-IN"/>
              <a:t>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A368D6-34A4-6CFD-A29E-803158501B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39156" y="3121913"/>
            <a:ext cx="3819525" cy="649030"/>
          </a:xfrm>
        </p:spPr>
        <p:txBody>
          <a:bodyPr/>
          <a:lstStyle/>
          <a:p>
            <a:r>
              <a:rPr lang="en-IN" dirty="0"/>
              <a:t>Technology Stack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5BCF5C-ACF7-A6BF-EB57-A0EF72E19F7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51732" y="4965969"/>
            <a:ext cx="787400" cy="118307"/>
          </a:xfrm>
        </p:spPr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F6895-FAF2-DE71-1C91-AE6FB570EA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51732" y="4274305"/>
            <a:ext cx="787399" cy="649030"/>
          </a:xfrm>
        </p:spPr>
        <p:txBody>
          <a:bodyPr/>
          <a:lstStyle/>
          <a:p>
            <a:r>
              <a:rPr lang="en-IN"/>
              <a:t>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EE62FD-35E0-7759-040B-8FE8E2FF5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139156" y="4274303"/>
            <a:ext cx="3819525" cy="649030"/>
          </a:xfrm>
        </p:spPr>
        <p:txBody>
          <a:bodyPr/>
          <a:lstStyle/>
          <a:p>
            <a:r>
              <a:rPr lang="en-IN" dirty="0"/>
              <a:t>Implemented Modules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3D8835-D2FD-67D0-D218-63338B7915F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93378" y="2661189"/>
            <a:ext cx="787400" cy="118307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ECBDE82-ECF0-BBF9-32F6-81323ECD97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93378" y="1999021"/>
            <a:ext cx="787399" cy="649030"/>
          </a:xfrm>
        </p:spPr>
        <p:txBody>
          <a:bodyPr/>
          <a:lstStyle/>
          <a:p>
            <a:r>
              <a:rPr lang="en-IN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FE6116-E7DA-E3DA-802F-188366B574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80802" y="1969523"/>
            <a:ext cx="3819525" cy="649030"/>
          </a:xfrm>
        </p:spPr>
        <p:txBody>
          <a:bodyPr/>
          <a:lstStyle/>
          <a:p>
            <a:r>
              <a:rPr lang="en-IN" dirty="0"/>
              <a:t>Key Outputs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1AEB010-77DC-4711-7230-3A6E0DDFC8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93378" y="3809253"/>
            <a:ext cx="787400" cy="11830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8423BE8-B439-6B60-79E4-9A40074A0F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93379" y="3121913"/>
            <a:ext cx="787399" cy="649030"/>
          </a:xfrm>
        </p:spPr>
        <p:txBody>
          <a:bodyPr/>
          <a:lstStyle/>
          <a:p>
            <a:r>
              <a:rPr lang="en-IN" dirty="0"/>
              <a:t>5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480CBCD-32F6-3951-3FD3-24DACCA1242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37147" y="4321621"/>
            <a:ext cx="3819525" cy="649030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2AE4852-5E82-5DF4-F6C2-2ACFAAF4A9B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74328" y="4965969"/>
            <a:ext cx="787400" cy="11830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C1FD61-9588-2A62-9D80-B690EA4CAA9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74328" y="4274303"/>
            <a:ext cx="787399" cy="649030"/>
          </a:xfrm>
        </p:spPr>
        <p:txBody>
          <a:bodyPr/>
          <a:lstStyle/>
          <a:p>
            <a:r>
              <a:rPr lang="en-IN" dirty="0"/>
              <a:t>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49188-E78F-8C70-88C9-0932F68C83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220743" y="3176153"/>
            <a:ext cx="3819525" cy="649030"/>
          </a:xfrm>
        </p:spPr>
        <p:txBody>
          <a:bodyPr/>
          <a:lstStyle/>
          <a:p>
            <a:r>
              <a:rPr lang="en-IN" dirty="0"/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39756559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1AAB-9E10-9A1D-DE3E-8D770CA9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98718"/>
            <a:ext cx="6191248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8436F-4DA2-B829-17A0-C1B41A65D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568" y="1861499"/>
            <a:ext cx="5428527" cy="905718"/>
          </a:xfrm>
        </p:spPr>
        <p:txBody>
          <a:bodyPr/>
          <a:lstStyle/>
          <a:p>
            <a:r>
              <a:rPr lang="en-IN" sz="2400" dirty="0"/>
              <a:t>Understanding Expense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0BFB9-E92E-22F5-9C9B-FB2A7750A0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3897" y="2953257"/>
            <a:ext cx="5181600" cy="2484336"/>
          </a:xfrm>
        </p:spPr>
        <p:txBody>
          <a:bodyPr/>
          <a:lstStyle/>
          <a:p>
            <a:r>
              <a:rPr lang="en-US" sz="2000" dirty="0"/>
              <a:t>Expense management systems allow organizations to track, analyze, and control their spending. These systems improve financial visibility and accountability, making budgeting more effective.</a:t>
            </a:r>
            <a:endParaRPr lang="en-IN" sz="20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D5967DC-6548-C863-AA2A-391475A4437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30032" r="30032"/>
          <a:stretch>
            <a:fillRect/>
          </a:stretch>
        </p:blipFill>
        <p:spPr>
          <a:xfrm>
            <a:off x="7433699" y="0"/>
            <a:ext cx="4079874" cy="6858000"/>
          </a:xfrm>
        </p:spPr>
      </p:pic>
    </p:spTree>
    <p:extLst>
      <p:ext uri="{BB962C8B-B14F-4D97-AF65-F5344CB8AC3E}">
        <p14:creationId xmlns:p14="http://schemas.microsoft.com/office/powerpoint/2010/main" val="147305610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DEE4E27B-1456-04EE-B77F-0A7D5AAB9A72}"/>
              </a:ext>
            </a:extLst>
          </p:cNvPr>
          <p:cNvSpPr/>
          <p:nvPr/>
        </p:nvSpPr>
        <p:spPr>
          <a:xfrm>
            <a:off x="82033" y="1782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Tech Stack Overview</a:t>
            </a:r>
            <a:endParaRPr lang="en-US" sz="4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12662D9-2637-A3D0-A260-7E96B35D4D12}"/>
              </a:ext>
            </a:extLst>
          </p:cNvPr>
          <p:cNvSpPr/>
          <p:nvPr/>
        </p:nvSpPr>
        <p:spPr>
          <a:xfrm>
            <a:off x="272295" y="17747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React.js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DBDD058-D89D-DAB9-A62E-AB4E8CE9967F}"/>
              </a:ext>
            </a:extLst>
          </p:cNvPr>
          <p:cNvSpPr/>
          <p:nvPr/>
        </p:nvSpPr>
        <p:spPr>
          <a:xfrm>
            <a:off x="-762953" y="2270264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 Framework</a:t>
            </a:r>
            <a:endParaRPr lang="en-US" sz="185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A6E5681-24CB-0742-6935-92C32E0B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454" y="1596966"/>
            <a:ext cx="4534138" cy="4534138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8C3FE1C9-3815-17E5-0CEE-29F40E99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33" y="2194778"/>
            <a:ext cx="358140" cy="447675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F1413FEF-D3D5-33AE-2A62-2DE666FD1CC8}"/>
              </a:ext>
            </a:extLst>
          </p:cNvPr>
          <p:cNvSpPr/>
          <p:nvPr/>
        </p:nvSpPr>
        <p:spPr>
          <a:xfrm>
            <a:off x="8340566" y="15685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Java Spring Boot 3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7A26099-AADD-387E-A804-FB50B2FCD0B9}"/>
              </a:ext>
            </a:extLst>
          </p:cNvPr>
          <p:cNvSpPr/>
          <p:nvPr/>
        </p:nvSpPr>
        <p:spPr>
          <a:xfrm>
            <a:off x="8340566" y="2064048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 API</a:t>
            </a:r>
            <a:endParaRPr lang="en-US" sz="18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95ECCAB1-1974-3C6E-D246-3DCDC3B8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454" y="1596966"/>
            <a:ext cx="4534138" cy="4534138"/>
          </a:xfrm>
          <a:prstGeom prst="rect">
            <a:avLst/>
          </a:prstGeom>
        </p:spPr>
      </p:pic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01FDB97B-6BBC-17E7-3AE9-725D2E4B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53" y="2226687"/>
            <a:ext cx="358140" cy="447675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37E1BBE2-A30B-B1E2-41D9-9A9E4D5862A1}"/>
              </a:ext>
            </a:extLst>
          </p:cNvPr>
          <p:cNvSpPr/>
          <p:nvPr/>
        </p:nvSpPr>
        <p:spPr>
          <a:xfrm>
            <a:off x="8340566" y="28060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MySQL 8</a:t>
            </a:r>
            <a:endParaRPr lang="en-US" sz="22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594393A3-0E5A-4EDB-5631-AFBFB162C1CA}"/>
              </a:ext>
            </a:extLst>
          </p:cNvPr>
          <p:cNvSpPr/>
          <p:nvPr/>
        </p:nvSpPr>
        <p:spPr>
          <a:xfrm>
            <a:off x="8340566" y="330158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Relational Database</a:t>
            </a:r>
            <a:endParaRPr lang="en-US" sz="185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9FF7E1E5-6EBE-25CB-5F52-D2C3257D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454" y="1596966"/>
            <a:ext cx="4534138" cy="4534138"/>
          </a:xfrm>
          <a:prstGeom prst="rect">
            <a:avLst/>
          </a:prstGeom>
        </p:spPr>
      </p:pic>
      <p:pic>
        <p:nvPicPr>
          <p:cNvPr id="16" name="Image 5" descr="preencoded.png">
            <a:extLst>
              <a:ext uri="{FF2B5EF4-FFF2-40B4-BE49-F238E27FC236}">
                <a16:creationId xmlns:a16="http://schemas.microsoft.com/office/drawing/2014/main" id="{CBCE2E64-15F1-9594-02A6-470FF7F8D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290" y="3323015"/>
            <a:ext cx="358140" cy="447675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A8ECEB18-70EE-001B-4781-BD7E56EC2DE3}"/>
              </a:ext>
            </a:extLst>
          </p:cNvPr>
          <p:cNvSpPr/>
          <p:nvPr/>
        </p:nvSpPr>
        <p:spPr>
          <a:xfrm>
            <a:off x="8340566" y="40435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B3E90E63-41D6-B836-B656-F8142FFF3188}"/>
              </a:ext>
            </a:extLst>
          </p:cNvPr>
          <p:cNvSpPr/>
          <p:nvPr/>
        </p:nvSpPr>
        <p:spPr>
          <a:xfrm>
            <a:off x="8340566" y="453911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Authentication &amp; Authorization</a:t>
            </a:r>
            <a:endParaRPr lang="en-US" sz="1850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73BC6B70-E233-A469-270E-7A3CC948D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454" y="1596966"/>
            <a:ext cx="4534138" cy="4534138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6D8450A5-F16B-2565-1A51-306859C14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2867" y="4658063"/>
            <a:ext cx="358140" cy="447675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A67EDFA0-72CF-887A-C2F1-0298C84E7D86}"/>
              </a:ext>
            </a:extLst>
          </p:cNvPr>
          <p:cNvSpPr/>
          <p:nvPr/>
        </p:nvSpPr>
        <p:spPr>
          <a:xfrm>
            <a:off x="8340566" y="528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2A72D5CA-D82A-F3D3-DD6A-B4C69D263AF4}"/>
              </a:ext>
            </a:extLst>
          </p:cNvPr>
          <p:cNvSpPr/>
          <p:nvPr/>
        </p:nvSpPr>
        <p:spPr>
          <a:xfrm>
            <a:off x="8340566" y="577665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Database Interaction</a:t>
            </a:r>
            <a:endParaRPr lang="en-US" sz="1850" dirty="0"/>
          </a:p>
        </p:txBody>
      </p:sp>
      <p:pic>
        <p:nvPicPr>
          <p:cNvPr id="23" name="Image 8" descr="preencoded.png">
            <a:extLst>
              <a:ext uri="{FF2B5EF4-FFF2-40B4-BE49-F238E27FC236}">
                <a16:creationId xmlns:a16="http://schemas.microsoft.com/office/drawing/2014/main" id="{EA1AD781-40FC-1514-5CAB-609972C979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7454" y="1596966"/>
            <a:ext cx="4534138" cy="4534138"/>
          </a:xfrm>
          <a:prstGeom prst="rect">
            <a:avLst/>
          </a:prstGeom>
        </p:spPr>
      </p:pic>
      <p:pic>
        <p:nvPicPr>
          <p:cNvPr id="24" name="Image 9" descr="preencoded.png">
            <a:extLst>
              <a:ext uri="{FF2B5EF4-FFF2-40B4-BE49-F238E27FC236}">
                <a16:creationId xmlns:a16="http://schemas.microsoft.com/office/drawing/2014/main" id="{2C0EF4CB-F6A6-D13C-AB22-1A40957FAF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8544" y="5226705"/>
            <a:ext cx="358140" cy="447675"/>
          </a:xfrm>
          <a:prstGeom prst="rect">
            <a:avLst/>
          </a:prstGeom>
        </p:spPr>
      </p:pic>
      <p:sp>
        <p:nvSpPr>
          <p:cNvPr id="25" name="Text 11">
            <a:extLst>
              <a:ext uri="{FF2B5EF4-FFF2-40B4-BE49-F238E27FC236}">
                <a16:creationId xmlns:a16="http://schemas.microsoft.com/office/drawing/2014/main" id="{6149BE38-7675-ADFB-5D7E-F2CF5DB7162F}"/>
              </a:ext>
            </a:extLst>
          </p:cNvPr>
          <p:cNvSpPr/>
          <p:nvPr/>
        </p:nvSpPr>
        <p:spPr>
          <a:xfrm>
            <a:off x="272295" y="50747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Eclipse</a:t>
            </a:r>
            <a:endParaRPr lang="en-US" sz="2200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D87176FA-6A27-51AB-41A4-1467C32C7649}"/>
              </a:ext>
            </a:extLst>
          </p:cNvPr>
          <p:cNvSpPr/>
          <p:nvPr/>
        </p:nvSpPr>
        <p:spPr>
          <a:xfrm>
            <a:off x="-762953" y="557031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</a:t>
            </a:r>
            <a:endParaRPr lang="en-US" sz="1850" dirty="0"/>
          </a:p>
        </p:txBody>
      </p:sp>
      <p:pic>
        <p:nvPicPr>
          <p:cNvPr id="27" name="Image 10" descr="preencoded.png">
            <a:extLst>
              <a:ext uri="{FF2B5EF4-FFF2-40B4-BE49-F238E27FC236}">
                <a16:creationId xmlns:a16="http://schemas.microsoft.com/office/drawing/2014/main" id="{B0B57599-6D59-B4E6-21A8-80A19255C6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7454" y="1596966"/>
            <a:ext cx="4534138" cy="4534138"/>
          </a:xfrm>
          <a:prstGeom prst="rect">
            <a:avLst/>
          </a:prstGeom>
        </p:spPr>
      </p:pic>
      <p:pic>
        <p:nvPicPr>
          <p:cNvPr id="28" name="Image 11" descr="preencoded.png">
            <a:extLst>
              <a:ext uri="{FF2B5EF4-FFF2-40B4-BE49-F238E27FC236}">
                <a16:creationId xmlns:a16="http://schemas.microsoft.com/office/drawing/2014/main" id="{260CA4E0-3203-8523-E6EA-62C93B703D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2081" y="4600555"/>
            <a:ext cx="358140" cy="447675"/>
          </a:xfrm>
          <a:prstGeom prst="rect">
            <a:avLst/>
          </a:prstGeom>
        </p:spPr>
      </p:pic>
      <p:sp>
        <p:nvSpPr>
          <p:cNvPr id="29" name="Text 13">
            <a:extLst>
              <a:ext uri="{FF2B5EF4-FFF2-40B4-BE49-F238E27FC236}">
                <a16:creationId xmlns:a16="http://schemas.microsoft.com/office/drawing/2014/main" id="{7812D359-3264-DDEF-0AD0-FFE9DC7D4DCC}"/>
              </a:ext>
            </a:extLst>
          </p:cNvPr>
          <p:cNvSpPr/>
          <p:nvPr/>
        </p:nvSpPr>
        <p:spPr>
          <a:xfrm>
            <a:off x="272295" y="3424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VS Code</a:t>
            </a:r>
            <a:endParaRPr lang="en-US" sz="2200" dirty="0"/>
          </a:p>
        </p:txBody>
      </p:sp>
      <p:sp>
        <p:nvSpPr>
          <p:cNvPr id="30" name="Text 14">
            <a:extLst>
              <a:ext uri="{FF2B5EF4-FFF2-40B4-BE49-F238E27FC236}">
                <a16:creationId xmlns:a16="http://schemas.microsoft.com/office/drawing/2014/main" id="{E1388DF4-B0DC-9059-AC8C-1D4FF15C83B3}"/>
              </a:ext>
            </a:extLst>
          </p:cNvPr>
          <p:cNvSpPr/>
          <p:nvPr/>
        </p:nvSpPr>
        <p:spPr>
          <a:xfrm>
            <a:off x="-762953" y="392023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</a:t>
            </a:r>
            <a:endParaRPr lang="en-US" sz="1850" dirty="0"/>
          </a:p>
        </p:txBody>
      </p:sp>
      <p:pic>
        <p:nvPicPr>
          <p:cNvPr id="31" name="Image 12" descr="preencoded.png">
            <a:extLst>
              <a:ext uri="{FF2B5EF4-FFF2-40B4-BE49-F238E27FC236}">
                <a16:creationId xmlns:a16="http://schemas.microsoft.com/office/drawing/2014/main" id="{F0453CD0-2214-0A3D-7EED-CA6294A935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7454" y="1596966"/>
            <a:ext cx="4534138" cy="4534138"/>
          </a:xfrm>
          <a:prstGeom prst="rect">
            <a:avLst/>
          </a:prstGeom>
        </p:spPr>
      </p:pic>
      <p:pic>
        <p:nvPicPr>
          <p:cNvPr id="32" name="Image 13" descr="preencoded.png">
            <a:extLst>
              <a:ext uri="{FF2B5EF4-FFF2-40B4-BE49-F238E27FC236}">
                <a16:creationId xmlns:a16="http://schemas.microsoft.com/office/drawing/2014/main" id="{12293BFB-F5A2-2DE5-4C30-81A38DE101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6808" y="3251220"/>
            <a:ext cx="35814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0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4D33-37F2-956D-601A-868D2E1C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61" y="569692"/>
            <a:ext cx="10210796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Implemented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864DD-8355-2987-A496-3714F31D1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27" y="1849706"/>
            <a:ext cx="2996982" cy="612986"/>
          </a:xfrm>
        </p:spPr>
        <p:txBody>
          <a:bodyPr/>
          <a:lstStyle/>
          <a:p>
            <a:r>
              <a:rPr lang="en-IN" dirty="0"/>
              <a:t>Customer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6DEA2-399F-526D-61E0-EA006B3AB4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5169" y="1895255"/>
            <a:ext cx="2996982" cy="612986"/>
          </a:xfrm>
        </p:spPr>
        <p:txBody>
          <a:bodyPr/>
          <a:lstStyle/>
          <a:p>
            <a:r>
              <a:rPr lang="en-IN" dirty="0"/>
              <a:t>Category Module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EADA1-A9B5-7EDE-EFE6-6A8BD1049D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7632" y="1841492"/>
            <a:ext cx="2996982" cy="612986"/>
          </a:xfrm>
        </p:spPr>
        <p:txBody>
          <a:bodyPr/>
          <a:lstStyle/>
          <a:p>
            <a:r>
              <a:rPr lang="en-IN" dirty="0"/>
              <a:t>Expense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E73A72-94F8-4295-291D-E0FA770EE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961" y="2462692"/>
            <a:ext cx="2276049" cy="2484800"/>
          </a:xfrm>
        </p:spPr>
        <p:txBody>
          <a:bodyPr/>
          <a:lstStyle/>
          <a:p>
            <a:r>
              <a:rPr lang="en-US" dirty="0"/>
              <a:t>Customer </a:t>
            </a:r>
            <a:r>
              <a:rPr lang="en-US" dirty="0" err="1"/>
              <a:t>Registration,Customer</a:t>
            </a:r>
            <a:r>
              <a:rPr lang="en-US" dirty="0"/>
              <a:t> Profile. Securely handles expense data.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C3EF77-B218-9157-553E-A95E0B4C23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2950" y="2508241"/>
            <a:ext cx="2276049" cy="2484800"/>
          </a:xfrm>
        </p:spPr>
        <p:txBody>
          <a:bodyPr/>
          <a:lstStyle/>
          <a:p>
            <a:r>
              <a:rPr lang="en-US" dirty="0"/>
              <a:t>Categorize expenses (e.g., food, travel, utilities) for organization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8C57AB-17EC-501F-39B3-D84089E113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6468" y="2417248"/>
            <a:ext cx="2180280" cy="2484800"/>
          </a:xfrm>
        </p:spPr>
        <p:txBody>
          <a:bodyPr/>
          <a:lstStyle/>
          <a:p>
            <a:r>
              <a:rPr lang="en-US" dirty="0"/>
              <a:t>Expense </a:t>
            </a:r>
            <a:r>
              <a:rPr lang="en-US" dirty="0" err="1"/>
              <a:t>Entry,Edit</a:t>
            </a:r>
            <a:r>
              <a:rPr lang="en-US" dirty="0"/>
              <a:t> </a:t>
            </a:r>
            <a:r>
              <a:rPr lang="en-US" dirty="0" err="1"/>
              <a:t>Expenses.Supports</a:t>
            </a:r>
            <a:r>
              <a:rPr lang="en-US" dirty="0"/>
              <a:t> date, amount, and category.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433ED9-4E1F-83C7-EFF9-581BDBB9D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4" y="4236917"/>
            <a:ext cx="11320041" cy="2484800"/>
          </a:xfrm>
          <a:prstGeom prst="round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FA83F6A-F74E-9524-2F67-431BCA847370}"/>
              </a:ext>
            </a:extLst>
          </p:cNvPr>
          <p:cNvSpPr txBox="1">
            <a:spLocks/>
          </p:cNvSpPr>
          <p:nvPr/>
        </p:nvSpPr>
        <p:spPr>
          <a:xfrm>
            <a:off x="9432488" y="1804262"/>
            <a:ext cx="2996982" cy="61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Expense Report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59F9A-0CFF-CD9C-7D34-149DF55DFEBD}"/>
              </a:ext>
            </a:extLst>
          </p:cNvPr>
          <p:cNvSpPr txBox="1">
            <a:spLocks/>
          </p:cNvSpPr>
          <p:nvPr/>
        </p:nvSpPr>
        <p:spPr>
          <a:xfrm>
            <a:off x="9411147" y="2417248"/>
            <a:ext cx="2276049" cy="2484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Generates Expense Report visually through </a:t>
            </a:r>
            <a:r>
              <a:rPr lang="en-US" dirty="0" err="1"/>
              <a:t>charts.Includes</a:t>
            </a:r>
            <a:r>
              <a:rPr lang="en-US" dirty="0"/>
              <a:t> filtering by </a:t>
            </a:r>
            <a:r>
              <a:rPr lang="en-US" dirty="0" err="1"/>
              <a:t>date,category</a:t>
            </a:r>
            <a:r>
              <a:rPr lang="en-US" dirty="0"/>
              <a:t> of expenses made.</a:t>
            </a:r>
          </a:p>
        </p:txBody>
      </p:sp>
    </p:spTree>
    <p:extLst>
      <p:ext uri="{BB962C8B-B14F-4D97-AF65-F5344CB8AC3E}">
        <p14:creationId xmlns:p14="http://schemas.microsoft.com/office/powerpoint/2010/main" val="41913542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B865-5BBE-DABB-813D-A0CA3D5CE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230855"/>
            <a:ext cx="6191248" cy="752371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89C31A4-6ED4-B5D0-960F-191C6F2A061A}"/>
              </a:ext>
            </a:extLst>
          </p:cNvPr>
          <p:cNvSpPr txBox="1">
            <a:spLocks/>
          </p:cNvSpPr>
          <p:nvPr/>
        </p:nvSpPr>
        <p:spPr>
          <a:xfrm>
            <a:off x="7494647" y="4292617"/>
            <a:ext cx="619124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endParaRPr lang="en-IN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6833C-2062-4591-B879-AFC4A26E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983226"/>
            <a:ext cx="5191432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80F179-D4A3-C72D-3185-6C6896E8E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440" y="983227"/>
            <a:ext cx="5876611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4C6B30-225E-9BCF-47DE-DC525501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948" y="3883945"/>
            <a:ext cx="519143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4B13F5-751B-D262-F97D-034CC4328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440" y="3883945"/>
            <a:ext cx="587661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4948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64A4-B6A2-FD57-D4FC-48614CB5FCAF}"/>
              </a:ext>
            </a:extLst>
          </p:cNvPr>
          <p:cNvSpPr txBox="1">
            <a:spLocks/>
          </p:cNvSpPr>
          <p:nvPr/>
        </p:nvSpPr>
        <p:spPr>
          <a:xfrm>
            <a:off x="530942" y="462924"/>
            <a:ext cx="3312682" cy="752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8E8A2-C68A-1580-BB24-654BD4C0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1" y="1382267"/>
            <a:ext cx="3043708" cy="3642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96AF5-5653-8050-C134-FBD801925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084" y="398004"/>
            <a:ext cx="7855974" cy="2853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635313-6B68-28AC-DD2C-BFDF11D0A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73" y="3585456"/>
            <a:ext cx="8003458" cy="30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0A72A-7836-29AF-B768-E9AA3E0EB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0489E1-1A6B-1292-5E8A-2F79EF63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3" y="1539567"/>
            <a:ext cx="3520764" cy="2231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BD78F-B758-C99A-BD09-418889C21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257" y="692833"/>
            <a:ext cx="7875933" cy="2406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6972F-5CDD-46CE-FF21-14AF41891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52" y="3962309"/>
            <a:ext cx="8118034" cy="25076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57B27D-E45F-123E-B9EC-4F2500090840}"/>
              </a:ext>
            </a:extLst>
          </p:cNvPr>
          <p:cNvSpPr txBox="1">
            <a:spLocks/>
          </p:cNvSpPr>
          <p:nvPr/>
        </p:nvSpPr>
        <p:spPr>
          <a:xfrm>
            <a:off x="530942" y="462924"/>
            <a:ext cx="3312682" cy="752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28421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79E93B-F142-DCEC-A3AD-B7D7F6B0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70" y="399146"/>
            <a:ext cx="9130924" cy="55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91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B408FD8-C805-47C8-99EA-F4699B8F71A8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321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Montserrat SemiBold</vt:lpstr>
      <vt:lpstr>Open Sans Bold</vt:lpstr>
      <vt:lpstr>Source Sans Pro</vt:lpstr>
      <vt:lpstr>Source Serif Pro Semi Bold</vt:lpstr>
      <vt:lpstr>Office Theme</vt:lpstr>
      <vt:lpstr>Expense Management System</vt:lpstr>
      <vt:lpstr>Agenda</vt:lpstr>
      <vt:lpstr>Introduction</vt:lpstr>
      <vt:lpstr>PowerPoint Presentation</vt:lpstr>
      <vt:lpstr>Implemented Modules</vt:lpstr>
      <vt:lpstr>Outcomes</vt:lpstr>
      <vt:lpstr>PowerPoint Presentation</vt:lpstr>
      <vt:lpstr>PowerPoint Presentation</vt:lpstr>
      <vt:lpstr>PowerPoint Presentation</vt:lpstr>
      <vt:lpstr>Future Enhancements Overview</vt:lpstr>
      <vt:lpstr>Scalability &amp; Flexibility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kiruthik arun</dc:creator>
  <cp:lastModifiedBy>Shobhanaa Rajagopal</cp:lastModifiedBy>
  <cp:revision>27</cp:revision>
  <dcterms:created xsi:type="dcterms:W3CDTF">2025-03-28T02:12:22Z</dcterms:created>
  <dcterms:modified xsi:type="dcterms:W3CDTF">2025-04-14T14:23:03Z</dcterms:modified>
</cp:coreProperties>
</file>